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981" r:id="rId2"/>
    <p:sldId id="982" r:id="rId3"/>
    <p:sldId id="967" r:id="rId4"/>
    <p:sldId id="968" r:id="rId5"/>
    <p:sldId id="983" r:id="rId6"/>
    <p:sldId id="984" r:id="rId7"/>
    <p:sldId id="985" r:id="rId8"/>
    <p:sldId id="986" r:id="rId9"/>
    <p:sldId id="987" r:id="rId10"/>
    <p:sldId id="988" r:id="rId11"/>
    <p:sldId id="975" r:id="rId12"/>
    <p:sldId id="976" r:id="rId13"/>
    <p:sldId id="977" r:id="rId14"/>
    <p:sldId id="978" r:id="rId15"/>
    <p:sldId id="979" r:id="rId16"/>
    <p:sldId id="980" r:id="rId17"/>
    <p:sldId id="989" r:id="rId18"/>
    <p:sldId id="990" r:id="rId19"/>
    <p:sldId id="991" r:id="rId20"/>
    <p:sldId id="992" r:id="rId21"/>
    <p:sldId id="993" r:id="rId22"/>
    <p:sldId id="994" r:id="rId23"/>
    <p:sldId id="995" r:id="rId24"/>
    <p:sldId id="996" r:id="rId25"/>
    <p:sldId id="997" r:id="rId26"/>
    <p:sldId id="998" r:id="rId27"/>
    <p:sldId id="999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2" clrIdx="0"/>
  <p:cmAuthor id="1" name="Rodrigo" initials="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A4"/>
    <a:srgbClr val="000099"/>
    <a:srgbClr val="008000"/>
    <a:srgbClr val="6161FF"/>
    <a:srgbClr val="0000FF"/>
    <a:srgbClr val="009900"/>
    <a:srgbClr val="FDFCC7"/>
    <a:srgbClr val="FCFAB6"/>
    <a:srgbClr val="FBF88C"/>
    <a:srgbClr val="97F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3662" autoAdjust="0"/>
  </p:normalViewPr>
  <p:slideViewPr>
    <p:cSldViewPr>
      <p:cViewPr varScale="1">
        <p:scale>
          <a:sx n="82" d="100"/>
          <a:sy n="82" d="100"/>
        </p:scale>
        <p:origin x="-1836" y="-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1541" y="6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D9D6FBA-DD7A-4635-BE78-8202FA82BED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B369A79-3DA1-4582-924B-CABFA4F533F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0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58F551B-A616-4313-9A59-CF0C8DBF17B5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A783737-2BFE-4695-AECD-785516C649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FB01D-3040-4A37-A691-E29F0598FF57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73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FB01D-3040-4A37-A691-E29F0598FF57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73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FB01D-3040-4A37-A691-E29F0598FF57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73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76E3-66F9-4F37-A6E4-9B74BDED129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56E1-BFE2-4A48-A7B0-FE08B73DE9C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FF8B-F6D2-4655-9CEE-092FEDD5ABA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28E6-937F-4D99-B7C8-B65C1711099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7BC-771E-4073-90A6-72EE374E300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7D5D-0459-4109-B16A-0A006D47C5D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3600-BA9D-4164-9020-A7AF66451B4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0977-0476-4916-91E4-26780323731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6583680"/>
            <a:ext cx="9133200" cy="274320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80475" algn="r"/>
              </a:tabLst>
              <a:defRPr/>
            </a:pPr>
            <a:fld id="{53EA1AF5-2D63-4C90-8A59-31E3FD1442BD}" type="datetime4">
              <a:rPr lang="es-CL" sz="1600" i="1" smtClean="0">
                <a:solidFill>
                  <a:schemeClr val="bg1"/>
                </a:solidFill>
                <a:latin typeface="Times New Roman" pitchFamily="18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880475" algn="r"/>
                </a:tabLst>
                <a:defRPr/>
              </a:pPr>
              <a:t>24 de octubre de 2018</a:t>
            </a:fld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fld id="{62C78A8C-1EE7-4A9F-A4F6-97078E52E71B}" type="slidenum">
              <a:rPr lang="en-US" sz="1600" i="1" smtClean="0">
                <a:solidFill>
                  <a:schemeClr val="bg1"/>
                </a:solidFill>
                <a:latin typeface="Times New Roman" pitchFamily="18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880475" algn="r"/>
                </a:tabLst>
                <a:defRPr/>
              </a:pPr>
              <a:t>‹Nº›</a:t>
            </a:fld>
            <a:endParaRPr lang="en-US" sz="16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7DF-C7B3-4894-A601-A28E65DA9D7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9378-A507-4904-A0DC-BE548D47479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368F-B7CB-4421-ACB4-9549F18C242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C615-48E3-422A-BE5F-F3F8ECA8FB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gi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slide" Target="slide12.xml"/><Relationship Id="rId7" Type="http://schemas.openxmlformats.org/officeDocument/2006/relationships/slide" Target="slide14.xml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slide" Target="slide16.xml"/><Relationship Id="rId5" Type="http://schemas.openxmlformats.org/officeDocument/2006/relationships/slide" Target="slide13.xml"/><Relationship Id="rId1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slide" Target="slide15.xml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1679" y="3658325"/>
            <a:ext cx="2914649" cy="348047"/>
          </a:xfrm>
        </p:spPr>
        <p:txBody>
          <a:bodyPr>
            <a:normAutofit fontScale="92500"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  <a:latin typeface="+mj-lt"/>
              </a:rPr>
              <a:t>Mecánica de Fluidos – ING3120 – P1-1 /2014S1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D5D204-FC97-B646-9BE9-141DC3AB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752" y="5386424"/>
            <a:ext cx="1379097" cy="10478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9DAE29-30C0-DC42-90AE-8A4BCCAB7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277" y="3919377"/>
            <a:ext cx="1800128" cy="70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AA26FBC-334E-F344-9B90-2109D4F3FE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79" b="10798"/>
          <a:stretch/>
        </p:blipFill>
        <p:spPr>
          <a:xfrm>
            <a:off x="6373346" y="755046"/>
            <a:ext cx="1297502" cy="70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F11DBE3-DD7A-BA47-88C9-7E81CE7BEB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88" t="13241" r="21788" b="15462"/>
          <a:stretch/>
        </p:blipFill>
        <p:spPr>
          <a:xfrm>
            <a:off x="6095411" y="3860989"/>
            <a:ext cx="849300" cy="858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98440B-EB22-3042-9389-1583A5AB7C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18" t="3620" r="10634" b="4931"/>
          <a:stretch/>
        </p:blipFill>
        <p:spPr>
          <a:xfrm>
            <a:off x="5171679" y="3919377"/>
            <a:ext cx="827166" cy="7616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D4A6BC1-B7E6-0345-A360-C703F81A53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527" b="35358"/>
          <a:stretch/>
        </p:blipFill>
        <p:spPr>
          <a:xfrm>
            <a:off x="5350522" y="2169999"/>
            <a:ext cx="3655559" cy="7089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5081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b="1" dirty="0">
              <a:solidFill>
                <a:schemeClr val="bg1"/>
              </a:solidFill>
            </a:endParaRP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26F8BD-365E-2847-AD34-8DB5484CEBEC}"/>
              </a:ext>
            </a:extLst>
          </p:cNvPr>
          <p:cNvSpPr txBox="1"/>
          <p:nvPr/>
        </p:nvSpPr>
        <p:spPr>
          <a:xfrm>
            <a:off x="5077480" y="454964"/>
            <a:ext cx="1371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b="1" dirty="0"/>
              <a:t>Convoca: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77AE85-9CD6-F24A-B2CF-EC056B5A9793}"/>
              </a:ext>
            </a:extLst>
          </p:cNvPr>
          <p:cNvSpPr txBox="1"/>
          <p:nvPr/>
        </p:nvSpPr>
        <p:spPr>
          <a:xfrm>
            <a:off x="5075114" y="1792393"/>
            <a:ext cx="1371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b="1" dirty="0"/>
              <a:t>Organiza: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6835FB-9571-124E-93F2-FAE39DA7DCE2}"/>
              </a:ext>
            </a:extLst>
          </p:cNvPr>
          <p:cNvSpPr txBox="1"/>
          <p:nvPr/>
        </p:nvSpPr>
        <p:spPr>
          <a:xfrm>
            <a:off x="5075114" y="3427756"/>
            <a:ext cx="1371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b="1" dirty="0"/>
              <a:t>Patrocina: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8AB82CF-2151-EC4D-A33B-7B9FC6CC37AF}"/>
              </a:ext>
            </a:extLst>
          </p:cNvPr>
          <p:cNvSpPr txBox="1"/>
          <p:nvPr/>
        </p:nvSpPr>
        <p:spPr>
          <a:xfrm>
            <a:off x="5075114" y="5086342"/>
            <a:ext cx="1371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b="1" dirty="0"/>
              <a:t>Auspicia: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87BA34-20CF-934D-980A-929C219AC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9" y="1522648"/>
            <a:ext cx="4605720" cy="48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2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19200" y="3048000"/>
            <a:ext cx="79248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600" b="1" i="0">
              <a:latin typeface="Helvetica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endParaRPr lang="es-ES_tradnl" altLang="en-US" sz="2000" b="1" i="0">
              <a:latin typeface="Helvetica" panose="020B0604020202020204" pitchFamily="34" charset="0"/>
              <a:sym typeface="Marlett" pitchFamily="2" charset="2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6626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n-US" sz="1600"/>
              <a:t>Estudios Hidrológicos e Hidráulicos:</a:t>
            </a:r>
          </a:p>
          <a:p>
            <a:pPr algn="just"/>
            <a:r>
              <a:rPr lang="es-CL" altLang="en-US" sz="1600"/>
              <a:t>				</a:t>
            </a:r>
          </a:p>
          <a:p>
            <a:pPr algn="just"/>
            <a:r>
              <a:rPr lang="es-CL" altLang="en-US" sz="1600"/>
              <a:t>			</a:t>
            </a:r>
          </a:p>
          <a:p>
            <a:pPr algn="just"/>
            <a:endParaRPr lang="es-ES" altLang="en-US" sz="1600"/>
          </a:p>
          <a:p>
            <a:pPr algn="just"/>
            <a:endParaRPr lang="es-ES" altLang="en-US" sz="1600" b="1"/>
          </a:p>
          <a:p>
            <a:pPr algn="just"/>
            <a:endParaRPr lang="es-ES" altLang="en-US" sz="1600" b="1"/>
          </a:p>
          <a:p>
            <a:pPr algn="just"/>
            <a:endParaRPr lang="es-ES" altLang="en-US" sz="1600"/>
          </a:p>
          <a:p>
            <a:pPr algn="just"/>
            <a:endParaRPr lang="es-CL" altLang="en-US" sz="1600"/>
          </a:p>
          <a:p>
            <a:pPr algn="just"/>
            <a:endParaRPr lang="es-CL" altLang="en-US" sz="1600"/>
          </a:p>
          <a:p>
            <a:pPr algn="just"/>
            <a:endParaRPr lang="es-ES" altLang="en-US" sz="1600">
              <a:latin typeface="DTLCaspariT" pitchFamily="34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295775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408146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50900" y="1151681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/>
              <a:t>Manual de Carreteras</a:t>
            </a:r>
            <a:endParaRPr lang="es-CL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3363361" y="2209800"/>
            <a:ext cx="5504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3.1004.307 Categoría de Comportamiento Sísmico</a:t>
            </a:r>
            <a:endParaRPr lang="es-ES_tradnl" b="1" dirty="0"/>
          </a:p>
          <a:p>
            <a:endParaRPr lang="es-ES_tradnl" sz="1400" b="1" dirty="0"/>
          </a:p>
        </p:txBody>
      </p:sp>
      <p:pic>
        <p:nvPicPr>
          <p:cNvPr id="2050" name="Picture 2" descr="Resultado de imagen para Manual de carreteras Vol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3504"/>
            <a:ext cx="3122594" cy="44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20" y="2803256"/>
            <a:ext cx="4968218" cy="272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4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914400"/>
            <a:ext cx="8229600" cy="1143000"/>
          </a:xfrm>
        </p:spPr>
        <p:txBody>
          <a:bodyPr/>
          <a:lstStyle/>
          <a:p>
            <a:r>
              <a:rPr lang="es-MX" altLang="en-US" sz="2800" b="1" dirty="0">
                <a:latin typeface="+mn-lt"/>
                <a:ea typeface="+mn-ea"/>
                <a:cs typeface="+mn-cs"/>
              </a:rPr>
              <a:t>Factores para la toma de decisión</a:t>
            </a:r>
            <a:r>
              <a:rPr lang="es-MX" altLang="en-US" dirty="0"/>
              <a:t>.</a:t>
            </a:r>
            <a:endParaRPr lang="es-ES" altLang="en-US" dirty="0"/>
          </a:p>
        </p:txBody>
      </p:sp>
      <p:pic>
        <p:nvPicPr>
          <p:cNvPr id="17615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78213"/>
            <a:ext cx="1524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1" name="Picture 53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05000"/>
            <a:ext cx="15049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2" name="Picture 54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178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3" name="Picture 55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026025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4" name="Picture 56">
            <a:hlinkClick r:id="rId9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5026025"/>
            <a:ext cx="14478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5" name="Picture 57">
            <a:hlinkClick r:id="rId11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17888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6" name="Picture 5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05000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208" name="Line 80"/>
          <p:cNvSpPr>
            <a:spLocks noChangeShapeType="1"/>
          </p:cNvSpPr>
          <p:nvPr/>
        </p:nvSpPr>
        <p:spPr bwMode="auto">
          <a:xfrm flipV="1">
            <a:off x="5076825" y="327342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9" name="Line 81"/>
          <p:cNvSpPr>
            <a:spLocks noChangeShapeType="1"/>
          </p:cNvSpPr>
          <p:nvPr/>
        </p:nvSpPr>
        <p:spPr bwMode="auto">
          <a:xfrm flipH="1" flipV="1">
            <a:off x="3924300" y="327342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0" name="Line 82"/>
          <p:cNvSpPr>
            <a:spLocks noChangeShapeType="1"/>
          </p:cNvSpPr>
          <p:nvPr/>
        </p:nvSpPr>
        <p:spPr bwMode="auto">
          <a:xfrm flipH="1">
            <a:off x="3348038" y="41370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1" name="Line 83"/>
          <p:cNvSpPr>
            <a:spLocks noChangeShapeType="1"/>
          </p:cNvSpPr>
          <p:nvPr/>
        </p:nvSpPr>
        <p:spPr bwMode="auto">
          <a:xfrm>
            <a:off x="5364163" y="42100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6" name="Line 88"/>
          <p:cNvSpPr>
            <a:spLocks noChangeShapeType="1"/>
          </p:cNvSpPr>
          <p:nvPr/>
        </p:nvSpPr>
        <p:spPr bwMode="auto">
          <a:xfrm>
            <a:off x="5076825" y="478631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7" name="Line 89"/>
          <p:cNvSpPr>
            <a:spLocks noChangeShapeType="1"/>
          </p:cNvSpPr>
          <p:nvPr/>
        </p:nvSpPr>
        <p:spPr bwMode="auto">
          <a:xfrm flipH="1">
            <a:off x="3995738" y="4857750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17" name="Picture 2" descr="Imagen relacionad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n relacionad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031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914400"/>
            <a:ext cx="8229600" cy="1143000"/>
          </a:xfrm>
        </p:spPr>
        <p:txBody>
          <a:bodyPr>
            <a:normAutofit/>
          </a:bodyPr>
          <a:lstStyle/>
          <a:p>
            <a:r>
              <a:rPr lang="es-MX" altLang="en-US" sz="2800" b="1" dirty="0">
                <a:latin typeface="+mn-lt"/>
                <a:ea typeface="+mn-ea"/>
                <a:cs typeface="+mn-cs"/>
              </a:rPr>
              <a:t>Gestión</a:t>
            </a:r>
            <a:endParaRPr lang="es-ES" alt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28800"/>
            <a:ext cx="6985000" cy="46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84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851" y="1029380"/>
            <a:ext cx="8229600" cy="1143000"/>
          </a:xfrm>
        </p:spPr>
        <p:txBody>
          <a:bodyPr>
            <a:normAutofit/>
          </a:bodyPr>
          <a:lstStyle/>
          <a:p>
            <a:r>
              <a:rPr lang="es-MX" altLang="en-US" sz="2800" b="1" dirty="0">
                <a:latin typeface="+mn-lt"/>
                <a:ea typeface="+mn-ea"/>
                <a:cs typeface="+mn-cs"/>
              </a:rPr>
              <a:t>Patologías</a:t>
            </a:r>
            <a:endParaRPr lang="es-ES" alt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542213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303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1116113"/>
            <a:ext cx="8229600" cy="1143000"/>
          </a:xfrm>
        </p:spPr>
        <p:txBody>
          <a:bodyPr>
            <a:normAutofit/>
          </a:bodyPr>
          <a:lstStyle/>
          <a:p>
            <a:r>
              <a:rPr lang="es-MX" altLang="en-US" sz="2800" b="1" dirty="0">
                <a:latin typeface="+mn-lt"/>
                <a:ea typeface="+mn-ea"/>
                <a:cs typeface="+mn-cs"/>
              </a:rPr>
              <a:t>Estructuración</a:t>
            </a:r>
            <a:endParaRPr lang="es-ES" alt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7124700" cy="42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817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272" y="838200"/>
            <a:ext cx="8229600" cy="1143000"/>
          </a:xfrm>
        </p:spPr>
        <p:txBody>
          <a:bodyPr>
            <a:normAutofit/>
          </a:bodyPr>
          <a:lstStyle/>
          <a:p>
            <a:r>
              <a:rPr lang="es-MX" altLang="en-US" sz="2800" b="1" dirty="0">
                <a:latin typeface="+mn-lt"/>
                <a:ea typeface="+mn-ea"/>
                <a:cs typeface="+mn-cs"/>
              </a:rPr>
              <a:t>Ubicación</a:t>
            </a:r>
            <a:endParaRPr lang="es-ES" alt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7134225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71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984813"/>
            <a:ext cx="8229600" cy="1143000"/>
          </a:xfrm>
        </p:spPr>
        <p:txBody>
          <a:bodyPr>
            <a:normAutofit/>
          </a:bodyPr>
          <a:lstStyle/>
          <a:p>
            <a:r>
              <a:rPr lang="es-MX" altLang="en-US" sz="2800" b="1" dirty="0">
                <a:latin typeface="+mn-lt"/>
                <a:ea typeface="+mn-ea"/>
                <a:cs typeface="+mn-cs"/>
              </a:rPr>
              <a:t>Refuerzo Convencional</a:t>
            </a:r>
            <a:endParaRPr lang="es-ES" alt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7686675" cy="433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5921375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10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762000" y="2495911"/>
            <a:ext cx="5259214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sz="1400" dirty="0">
                <a:solidFill>
                  <a:schemeClr val="tx1"/>
                </a:solidFill>
              </a:rPr>
              <a:t>Alumno: Juan Pablo Torrealba </a:t>
            </a:r>
            <a:r>
              <a:rPr lang="es-ES" sz="1400" dirty="0" smtClean="0">
                <a:solidFill>
                  <a:schemeClr val="tx1"/>
                </a:solidFill>
              </a:rPr>
              <a:t>Urzúa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CL" sz="1400" dirty="0">
                <a:solidFill>
                  <a:schemeClr val="tx1"/>
                </a:solidFill>
              </a:rPr>
              <a:t>Profesores Guía: </a:t>
            </a:r>
            <a:r>
              <a:rPr lang="es-CL" sz="1400" dirty="0" smtClean="0">
                <a:solidFill>
                  <a:schemeClr val="tx1"/>
                </a:solidFill>
              </a:rPr>
              <a:t>    Rodrigo </a:t>
            </a:r>
            <a:r>
              <a:rPr lang="es-CL" sz="1400" dirty="0" err="1">
                <a:solidFill>
                  <a:schemeClr val="tx1"/>
                </a:solidFill>
              </a:rPr>
              <a:t>Astroza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Eulufí</a:t>
            </a:r>
            <a:endParaRPr lang="es-CL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CL" sz="1400" dirty="0">
                <a:solidFill>
                  <a:schemeClr val="tx1"/>
                </a:solidFill>
              </a:rPr>
              <a:t>                                  Matias Valenzuela Saavedra</a:t>
            </a:r>
            <a:endParaRPr lang="es-ES" sz="1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48" y="1323958"/>
            <a:ext cx="2362200" cy="44854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78" y="2017931"/>
            <a:ext cx="1563340" cy="6096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608186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>
                <a:schemeClr val="tx1"/>
              </a:buClr>
              <a:buSzPct val="75000"/>
            </a:pPr>
            <a:r>
              <a:rPr lang="es-ES" b="1" dirty="0"/>
              <a:t>Peligro de Socavación Sísmica de un Puente Chileno con Cepa de Hormigón Armado</a:t>
            </a:r>
            <a:endParaRPr lang="es-CL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5454"/>
            <a:ext cx="5638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0371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socavación en puentes">
            <a:extLst>
              <a:ext uri="{FF2B5EF4-FFF2-40B4-BE49-F238E27FC236}">
                <a16:creationId xmlns:a16="http://schemas.microsoft.com/office/drawing/2014/main" xmlns="" id="{819558EC-45DE-4CCE-A3D3-7D0B33A3B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6"/>
          <a:stretch/>
        </p:blipFill>
        <p:spPr bwMode="auto">
          <a:xfrm>
            <a:off x="1091466" y="1447800"/>
            <a:ext cx="6961066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9">
            <a:extLst>
              <a:ext uri="{FF2B5EF4-FFF2-40B4-BE49-F238E27FC236}">
                <a16:creationId xmlns:a16="http://schemas.microsoft.com/office/drawing/2014/main" xmlns="" id="{05F6AFB9-8D12-4583-8B30-0A8A5572AA3D}"/>
              </a:ext>
            </a:extLst>
          </p:cNvPr>
          <p:cNvSpPr txBox="1"/>
          <p:nvPr/>
        </p:nvSpPr>
        <p:spPr>
          <a:xfrm>
            <a:off x="3326370" y="4081046"/>
            <a:ext cx="2491259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CL" sz="1600" dirty="0">
                <a:latin typeface="Times New Roman" pitchFamily="18" charset="0"/>
                <a:cs typeface="Times New Roman" pitchFamily="18" charset="0"/>
              </a:rPr>
              <a:t>Puente </a:t>
            </a:r>
            <a:r>
              <a:rPr lang="es-CL" sz="1600" dirty="0" err="1">
                <a:latin typeface="Times New Roman" pitchFamily="18" charset="0"/>
                <a:cs typeface="Times New Roman" pitchFamily="18" charset="0"/>
              </a:rPr>
              <a:t>Altovalsol</a:t>
            </a:r>
            <a:r>
              <a:rPr lang="es-CL" sz="1600" dirty="0">
                <a:latin typeface="Times New Roman" pitchFamily="18" charset="0"/>
                <a:cs typeface="Times New Roman" pitchFamily="18" charset="0"/>
              </a:rPr>
              <a:t> Socavado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91466" y="4800600"/>
            <a:ext cx="744293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Objetivo General: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Analizar el comportamiento estructural de la cepa típica de puentes chilenos y estudiar el impacto que el PSS definido por el Manual de Carreteras pueda tener sobre dicho comportamiento</a:t>
            </a:r>
          </a:p>
        </p:txBody>
      </p:sp>
    </p:spTree>
    <p:extLst>
      <p:ext uri="{BB962C8B-B14F-4D97-AF65-F5344CB8AC3E}">
        <p14:creationId xmlns:p14="http://schemas.microsoft.com/office/powerpoint/2010/main" val="1019265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xmlns="" id="{54F95326-1ECA-4909-A4BF-77C5A8C7E1A9}"/>
              </a:ext>
            </a:extLst>
          </p:cNvPr>
          <p:cNvSpPr txBox="1"/>
          <p:nvPr/>
        </p:nvSpPr>
        <p:spPr>
          <a:xfrm>
            <a:off x="457200" y="1219200"/>
            <a:ext cx="5026825" cy="103412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Puente típico Chileno (</a:t>
            </a:r>
            <a:r>
              <a:rPr lang="es-CL" b="1" dirty="0" smtClean="0"/>
              <a:t>González, S. 2018)</a:t>
            </a:r>
            <a:endParaRPr lang="es-CL" b="1" dirty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Puente tramo recto simplemente apoyado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Cepa con dado de fundación y pilotes</a:t>
            </a:r>
          </a:p>
        </p:txBody>
      </p:sp>
      <p:pic>
        <p:nvPicPr>
          <p:cNvPr id="9" name="Imagen 6" descr="C:\Users\Juan Pablo\AppData\Local\Microsoft\Windows\INetCache\Content.Word\figura con medidas2.png">
            <a:extLst>
              <a:ext uri="{FF2B5EF4-FFF2-40B4-BE49-F238E27FC236}">
                <a16:creationId xmlns:a16="http://schemas.microsoft.com/office/drawing/2014/main" xmlns="" id="{A3AEAA8A-24DC-4530-A562-CAE4F9EF78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1165"/>
            <a:ext cx="4322445" cy="3443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xmlns="" id="{59E9FC80-8D6E-43D0-A1DE-DB11814E608D}"/>
              </a:ext>
            </a:extLst>
          </p:cNvPr>
          <p:cNvSpPr txBox="1"/>
          <p:nvPr/>
        </p:nvSpPr>
        <p:spPr>
          <a:xfrm>
            <a:off x="1658508" y="6028493"/>
            <a:ext cx="1942327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CL" sz="1600" dirty="0">
                <a:latin typeface="Times New Roman" pitchFamily="18" charset="0"/>
                <a:cs typeface="Times New Roman" pitchFamily="18" charset="0"/>
              </a:rPr>
              <a:t>Cepa Puente La Vega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3">
                <a:extLst>
                  <a:ext uri="{FF2B5EF4-FFF2-40B4-BE49-F238E27FC236}">
                    <a16:creationId xmlns:a16="http://schemas.microsoft.com/office/drawing/2014/main" xmlns="" id="{B87A2D77-B6E3-4064-8E10-C76450A0D089}"/>
                  </a:ext>
                </a:extLst>
              </p:cNvPr>
              <p:cNvSpPr txBox="1"/>
              <p:nvPr/>
            </p:nvSpPr>
            <p:spPr>
              <a:xfrm>
                <a:off x="5638799" y="3429000"/>
                <a:ext cx="2894799" cy="118462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Font typeface="Wingdings" pitchFamily="2" charset="2"/>
                  <a:buChar char="§"/>
                </a:pPr>
                <a:r>
                  <a:rPr lang="es-CL" b="1" dirty="0"/>
                  <a:t>De acuerdo a 3.1003.303 (1)B1 del V3MC</a:t>
                </a:r>
              </a:p>
              <a:p>
                <a:pPr>
                  <a:spcBef>
                    <a:spcPct val="20000"/>
                  </a:spcBef>
                </a:pPr>
                <a:r>
                  <a:rPr lang="es-CL" b="1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b="1"/>
                        </m:ctrlPr>
                      </m:sSubPr>
                      <m:e>
                        <m:r>
                          <a:rPr lang="es-CL" b="1"/>
                          <m:t>𝐾</m:t>
                        </m:r>
                      </m:e>
                      <m:sub>
                        <m:r>
                          <a:rPr lang="es-CL" b="1"/>
                          <m:t>h</m:t>
                        </m:r>
                      </m:sub>
                    </m:sSub>
                    <m:r>
                      <a:rPr lang="es-CL" b="1"/>
                      <m:t>=</m:t>
                    </m:r>
                    <m:f>
                      <m:fPr>
                        <m:ctrlPr>
                          <a:rPr lang="es-CL" b="1"/>
                        </m:ctrlPr>
                      </m:fPr>
                      <m:num>
                        <m:r>
                          <a:rPr lang="es-CL" b="1"/>
                          <m:t>0.9∙</m:t>
                        </m:r>
                        <m:sSub>
                          <m:sSubPr>
                            <m:ctrlPr>
                              <a:rPr lang="es-CL" b="1"/>
                            </m:ctrlPr>
                          </m:sSubPr>
                          <m:e>
                            <m:r>
                              <a:rPr lang="es-CL" b="1"/>
                              <m:t>𝑓</m:t>
                            </m:r>
                          </m:e>
                          <m:sub>
                            <m:r>
                              <a:rPr lang="es-CL" b="1"/>
                              <m:t>𝑒𝑞</m:t>
                            </m:r>
                          </m:sub>
                        </m:sSub>
                        <m:r>
                          <a:rPr lang="es-CL" b="1"/>
                          <m:t>∙</m:t>
                        </m:r>
                        <m:r>
                          <a:rPr lang="es-CL" b="1"/>
                          <m:t>𝑍</m:t>
                        </m:r>
                      </m:num>
                      <m:den>
                        <m:r>
                          <a:rPr lang="es-CL" b="1"/>
                          <m:t>𝐷</m:t>
                        </m:r>
                      </m:den>
                    </m:f>
                  </m:oMath>
                </a14:m>
                <a:endParaRPr lang="es-CL" b="1" dirty="0"/>
              </a:p>
            </p:txBody>
          </p:sp>
        </mc:Choice>
        <mc:Fallback>
          <p:sp>
            <p:nvSpPr>
              <p:cNvPr id="11" name="CuadroTexto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87A2D77-B6E3-4064-8E10-C76450A0D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3429000"/>
                <a:ext cx="2894799" cy="1184620"/>
              </a:xfrm>
              <a:prstGeom prst="rect">
                <a:avLst/>
              </a:prstGeom>
              <a:blipFill rotWithShape="1">
                <a:blip r:embed="rId5"/>
                <a:stretch>
                  <a:fillRect l="-1263" t="-2577" r="-25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8444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1679" y="3658325"/>
            <a:ext cx="2914649" cy="348047"/>
          </a:xfrm>
        </p:spPr>
        <p:txBody>
          <a:bodyPr>
            <a:normAutofit fontScale="92500"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  <a:latin typeface="+mj-lt"/>
              </a:rPr>
              <a:t>Mecánica de Fluidos – ING3120 – P1-1 /2014S1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62000" y="2667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/>
              <a:t>Peligro de </a:t>
            </a:r>
            <a:r>
              <a:rPr lang="es-CL" sz="2800" b="1" dirty="0" smtClean="0"/>
              <a:t>socavación sísmica </a:t>
            </a:r>
            <a:r>
              <a:rPr lang="es-CL" sz="2800" b="1" dirty="0"/>
              <a:t>en puentes. </a:t>
            </a:r>
            <a:endParaRPr lang="es-CL" sz="2800" b="1" dirty="0" smtClean="0"/>
          </a:p>
          <a:p>
            <a:pPr algn="ctr"/>
            <a:r>
              <a:rPr lang="es-CL" sz="2000" b="1" dirty="0" smtClean="0"/>
              <a:t>Análisis críticos </a:t>
            </a:r>
            <a:r>
              <a:rPr lang="es-CL" sz="2000" b="1" dirty="0"/>
              <a:t>desde la perspectiva estructural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600200" y="533400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b="1" dirty="0" smtClean="0"/>
              <a:t>Matías A. Valenzuela</a:t>
            </a:r>
          </a:p>
          <a:p>
            <a:pPr algn="r"/>
            <a:r>
              <a:rPr lang="es-ES_tradnl" sz="1400" b="1" dirty="0" smtClean="0"/>
              <a:t>Dr. Ing. Civil</a:t>
            </a:r>
          </a:p>
          <a:p>
            <a:pPr algn="r"/>
            <a:r>
              <a:rPr lang="es-ES_tradnl" sz="1400" b="1" dirty="0" smtClean="0"/>
              <a:t>Académico PUCV</a:t>
            </a:r>
            <a:endParaRPr lang="es-CL" sz="1400" b="1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7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55A38AA8-C2FB-4F75-930B-BF015E0CEC26}"/>
              </a:ext>
            </a:extLst>
          </p:cNvPr>
          <p:cNvSpPr txBox="1"/>
          <p:nvPr/>
        </p:nvSpPr>
        <p:spPr>
          <a:xfrm>
            <a:off x="457200" y="1514601"/>
            <a:ext cx="2284728" cy="103412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Modelo Lineal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Software SAP2000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Análisis estático</a:t>
            </a:r>
          </a:p>
        </p:txBody>
      </p:sp>
      <p:pic>
        <p:nvPicPr>
          <p:cNvPr id="13" name="Imagen 5" descr="C:\Users\Juan Pablo\AppData\Local\Microsoft\Windows\INetCache\Content.Word\resortes4.3.png">
            <a:extLst>
              <a:ext uri="{FF2B5EF4-FFF2-40B4-BE49-F238E27FC236}">
                <a16:creationId xmlns:a16="http://schemas.microsoft.com/office/drawing/2014/main" xmlns="" id="{6D1B43D7-848C-421D-BFC2-43CEE5EFF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t="16480" r="54715" b="32416"/>
          <a:stretch/>
        </p:blipFill>
        <p:spPr bwMode="auto">
          <a:xfrm>
            <a:off x="457200" y="3429000"/>
            <a:ext cx="2311306" cy="2209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35641" y="1514601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Modelo Lineal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Software SAP2000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Análisis Dinámico: </a:t>
            </a:r>
            <a:endParaRPr lang="es-CL" b="1" dirty="0" smtClean="0"/>
          </a:p>
          <a:p>
            <a:pPr>
              <a:spcBef>
                <a:spcPct val="20000"/>
              </a:spcBef>
            </a:pPr>
            <a:r>
              <a:rPr lang="es-CL" b="1" dirty="0"/>
              <a:t> </a:t>
            </a:r>
            <a:r>
              <a:rPr lang="es-CL" b="1" dirty="0" smtClean="0"/>
              <a:t>      Modal </a:t>
            </a:r>
            <a:r>
              <a:rPr lang="es-CL" b="1" dirty="0"/>
              <a:t>Espectral</a:t>
            </a:r>
          </a:p>
        </p:txBody>
      </p:sp>
      <p:pic>
        <p:nvPicPr>
          <p:cNvPr id="14" name="Imagen 5" descr="C:\Users\Juan Pablo\AppData\Local\Microsoft\Windows\INetCache\Content.Word\Espectro.emf">
            <a:extLst>
              <a:ext uri="{FF2B5EF4-FFF2-40B4-BE49-F238E27FC236}">
                <a16:creationId xmlns:a16="http://schemas.microsoft.com/office/drawing/2014/main" xmlns="" id="{9DB69F79-10DB-4752-9673-8A68B8ADD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41" y="3502955"/>
            <a:ext cx="2749185" cy="20618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6096000" y="1528078"/>
            <a:ext cx="258109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Modelo No-Lineal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Software </a:t>
            </a:r>
            <a:r>
              <a:rPr lang="es-CL" b="1" dirty="0" err="1"/>
              <a:t>OpenSees</a:t>
            </a:r>
            <a:endParaRPr lang="es-CL" b="1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b="1" dirty="0"/>
              <a:t>Análisis Dinámico: Registro TH</a:t>
            </a:r>
          </a:p>
        </p:txBody>
      </p:sp>
      <p:pic>
        <p:nvPicPr>
          <p:cNvPr id="15" name="Imagen 3" descr="C:\Users\Juan Pablo\AppData\Local\Microsoft\Windows\INetCache\Content.Word\registroth.emf">
            <a:extLst>
              <a:ext uri="{FF2B5EF4-FFF2-40B4-BE49-F238E27FC236}">
                <a16:creationId xmlns:a16="http://schemas.microsoft.com/office/drawing/2014/main" xmlns="" id="{C1E1698A-49F6-4366-842D-0006F7225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33" y="3502955"/>
            <a:ext cx="2590800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3200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3" descr="C:\Users\Juan Pablo\AppData\Local\Microsoft\Windows\INetCache\Content.Word\corte col 1a.emf">
            <a:extLst>
              <a:ext uri="{FF2B5EF4-FFF2-40B4-BE49-F238E27FC236}">
                <a16:creationId xmlns:a16="http://schemas.microsoft.com/office/drawing/2014/main" xmlns="" id="{45D12B3A-6880-428F-B985-1162C59FCA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2610"/>
            <a:ext cx="5612130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5" descr="C:\Users\Juan Pablo\AppData\Local\Microsoft\Windows\INetCache\Content.Word\corte pilotes 1a.emf">
            <a:extLst>
              <a:ext uri="{FF2B5EF4-FFF2-40B4-BE49-F238E27FC236}">
                <a16:creationId xmlns:a16="http://schemas.microsoft.com/office/drawing/2014/main" xmlns="" id="{36747C59-CBDF-4756-8F5F-CBFF79E714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94135"/>
            <a:ext cx="561213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">
            <a:extLst>
              <a:ext uri="{FF2B5EF4-FFF2-40B4-BE49-F238E27FC236}">
                <a16:creationId xmlns:a16="http://schemas.microsoft.com/office/drawing/2014/main" xmlns="" id="{4987E278-A233-4C65-B530-D7F7B35AB235}"/>
              </a:ext>
            </a:extLst>
          </p:cNvPr>
          <p:cNvSpPr txBox="1"/>
          <p:nvPr/>
        </p:nvSpPr>
        <p:spPr>
          <a:xfrm>
            <a:off x="153988" y="2123490"/>
            <a:ext cx="290496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Corte en Columnas</a:t>
            </a:r>
          </a:p>
        </p:txBody>
      </p:sp>
      <p:sp>
        <p:nvSpPr>
          <p:cNvPr id="18" name="CuadroTexto 6">
            <a:extLst>
              <a:ext uri="{FF2B5EF4-FFF2-40B4-BE49-F238E27FC236}">
                <a16:creationId xmlns:a16="http://schemas.microsoft.com/office/drawing/2014/main" xmlns="" id="{0E4150BF-DE2B-4B69-B1B6-F0929A454BF4}"/>
              </a:ext>
            </a:extLst>
          </p:cNvPr>
          <p:cNvSpPr txBox="1"/>
          <p:nvPr/>
        </p:nvSpPr>
        <p:spPr>
          <a:xfrm>
            <a:off x="211967" y="4344402"/>
            <a:ext cx="249459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Corte en Pilotes</a:t>
            </a:r>
          </a:p>
        </p:txBody>
      </p:sp>
    </p:spTree>
    <p:extLst>
      <p:ext uri="{BB962C8B-B14F-4D97-AF65-F5344CB8AC3E}">
        <p14:creationId xmlns:p14="http://schemas.microsoft.com/office/powerpoint/2010/main" val="16094933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3" descr="C:\Users\Juan Pablo\AppData\Local\Microsoft\Windows\INetCache\Content.Word\pm1a3.emf">
            <a:extLst>
              <a:ext uri="{FF2B5EF4-FFF2-40B4-BE49-F238E27FC236}">
                <a16:creationId xmlns:a16="http://schemas.microsoft.com/office/drawing/2014/main" xmlns="" id="{203DBC8A-A277-43FE-81C1-DC56CDEF07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95499"/>
            <a:ext cx="5612130" cy="280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1D97589E-93FC-440D-91AB-E965F8071FB1}"/>
              </a:ext>
            </a:extLst>
          </p:cNvPr>
          <p:cNvSpPr txBox="1"/>
          <p:nvPr/>
        </p:nvSpPr>
        <p:spPr>
          <a:xfrm>
            <a:off x="533400" y="3082081"/>
            <a:ext cx="43434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sz="2400" dirty="0" err="1">
                <a:latin typeface="Times New Roman" pitchFamily="18" charset="0"/>
                <a:cs typeface="Times New Roman" pitchFamily="18" charset="0"/>
              </a:rPr>
              <a:t>Flexocompresión</a:t>
            </a: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CL" sz="2400" dirty="0">
                <a:latin typeface="Times New Roman" pitchFamily="18" charset="0"/>
                <a:cs typeface="Times New Roman" pitchFamily="18" charset="0"/>
              </a:rPr>
            </a:b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en Pilotes</a:t>
            </a:r>
          </a:p>
        </p:txBody>
      </p:sp>
    </p:spTree>
    <p:extLst>
      <p:ext uri="{BB962C8B-B14F-4D97-AF65-F5344CB8AC3E}">
        <p14:creationId xmlns:p14="http://schemas.microsoft.com/office/powerpoint/2010/main" val="12177402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3988" y="914400"/>
            <a:ext cx="8990012" cy="400110"/>
          </a:xfrm>
          <a:prstGeom prst="rect">
            <a:avLst/>
          </a:prstGeom>
        </p:spPr>
        <p:txBody>
          <a:bodyPr wrap="square" tIns="45720">
            <a:spAutoFit/>
          </a:bodyPr>
          <a:lstStyle/>
          <a:p>
            <a:pPr marL="231775" lvl="0" indent="-231775">
              <a:spcBef>
                <a:spcPts val="1800"/>
              </a:spcBef>
              <a:buFont typeface="Wingdings" pitchFamily="2" charset="2"/>
              <a:buChar char="§"/>
            </a:pPr>
            <a:endParaRPr lang="es-ES" sz="2000" dirty="0"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</p:txBody>
      </p:sp>
      <p:pic>
        <p:nvPicPr>
          <p:cNvPr id="11" name="Imagen 3" descr="C:\Users\Juan Pablo\AppData\Local\Microsoft\Windows\INetCache\Content.Word\corte col 1c.emf">
            <a:extLst>
              <a:ext uri="{FF2B5EF4-FFF2-40B4-BE49-F238E27FC236}">
                <a16:creationId xmlns:a16="http://schemas.microsoft.com/office/drawing/2014/main" xmlns="" id="{B48D4FC7-786A-489E-920F-D1F7CD2F362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70" y="1114455"/>
            <a:ext cx="5612130" cy="257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5" descr="C:\Users\Juan Pablo\AppData\Local\Microsoft\Windows\INetCache\Content.Word\corte pilotes 1c.emf">
            <a:extLst>
              <a:ext uri="{FF2B5EF4-FFF2-40B4-BE49-F238E27FC236}">
                <a16:creationId xmlns:a16="http://schemas.microsoft.com/office/drawing/2014/main" xmlns="" id="{9AFEBE9B-6710-45EE-934E-C2C1B32058E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70" y="3724167"/>
            <a:ext cx="5612130" cy="257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6">
            <a:extLst>
              <a:ext uri="{FF2B5EF4-FFF2-40B4-BE49-F238E27FC236}">
                <a16:creationId xmlns:a16="http://schemas.microsoft.com/office/drawing/2014/main" xmlns="" id="{D15A31BB-49F1-42A2-BB6D-02855D932853}"/>
              </a:ext>
            </a:extLst>
          </p:cNvPr>
          <p:cNvSpPr txBox="1"/>
          <p:nvPr/>
        </p:nvSpPr>
        <p:spPr>
          <a:xfrm>
            <a:off x="192088" y="2133600"/>
            <a:ext cx="290496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Corte en Columnas</a:t>
            </a: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xmlns="" id="{3A2B481A-F1BC-4FD7-A703-730C62CFF9FC}"/>
              </a:ext>
            </a:extLst>
          </p:cNvPr>
          <p:cNvSpPr txBox="1"/>
          <p:nvPr/>
        </p:nvSpPr>
        <p:spPr>
          <a:xfrm>
            <a:off x="381000" y="4419600"/>
            <a:ext cx="249459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Corte en Pilotes</a:t>
            </a:r>
          </a:p>
        </p:txBody>
      </p:sp>
    </p:spTree>
    <p:extLst>
      <p:ext uri="{BB962C8B-B14F-4D97-AF65-F5344CB8AC3E}">
        <p14:creationId xmlns:p14="http://schemas.microsoft.com/office/powerpoint/2010/main" val="26150647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3988" y="914400"/>
            <a:ext cx="8990012" cy="400110"/>
          </a:xfrm>
          <a:prstGeom prst="rect">
            <a:avLst/>
          </a:prstGeom>
        </p:spPr>
        <p:txBody>
          <a:bodyPr wrap="square" tIns="45720">
            <a:spAutoFit/>
          </a:bodyPr>
          <a:lstStyle/>
          <a:p>
            <a:pPr marL="231775" lvl="0" indent="-231775">
              <a:spcBef>
                <a:spcPts val="1800"/>
              </a:spcBef>
              <a:buFont typeface="Wingdings" pitchFamily="2" charset="2"/>
              <a:buChar char="§"/>
            </a:pPr>
            <a:endParaRPr lang="es-ES" sz="2000" dirty="0"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</p:txBody>
      </p:sp>
      <p:pic>
        <p:nvPicPr>
          <p:cNvPr id="10" name="Imagen 3" descr="C:\Users\Juan Pablo\AppData\Local\Microsoft\Windows\INetCache\Content.Word\pm1c.emf">
            <a:extLst>
              <a:ext uri="{FF2B5EF4-FFF2-40B4-BE49-F238E27FC236}">
                <a16:creationId xmlns:a16="http://schemas.microsoft.com/office/drawing/2014/main" xmlns="" id="{1BDD62CA-1C59-4BF1-B71B-1B988F7280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481"/>
            <a:ext cx="5612130" cy="257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5">
            <a:extLst>
              <a:ext uri="{FF2B5EF4-FFF2-40B4-BE49-F238E27FC236}">
                <a16:creationId xmlns:a16="http://schemas.microsoft.com/office/drawing/2014/main" xmlns="" id="{8E953990-99F7-4712-807B-36A7FB1F50CB}"/>
              </a:ext>
            </a:extLst>
          </p:cNvPr>
          <p:cNvSpPr txBox="1"/>
          <p:nvPr/>
        </p:nvSpPr>
        <p:spPr>
          <a:xfrm>
            <a:off x="533400" y="3082081"/>
            <a:ext cx="43434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s-CL" sz="2400" dirty="0" err="1">
                <a:latin typeface="Times New Roman" pitchFamily="18" charset="0"/>
                <a:cs typeface="Times New Roman" pitchFamily="18" charset="0"/>
              </a:rPr>
              <a:t>Flexocompresión</a:t>
            </a: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CL" sz="2400" dirty="0">
                <a:latin typeface="Times New Roman" pitchFamily="18" charset="0"/>
                <a:cs typeface="Times New Roman" pitchFamily="18" charset="0"/>
              </a:rPr>
            </a:b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en Pilotes</a:t>
            </a:r>
          </a:p>
        </p:txBody>
      </p:sp>
    </p:spTree>
    <p:extLst>
      <p:ext uri="{BB962C8B-B14F-4D97-AF65-F5344CB8AC3E}">
        <p14:creationId xmlns:p14="http://schemas.microsoft.com/office/powerpoint/2010/main" val="22491557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3988" y="914400"/>
            <a:ext cx="8990012" cy="400110"/>
          </a:xfrm>
          <a:prstGeom prst="rect">
            <a:avLst/>
          </a:prstGeom>
        </p:spPr>
        <p:txBody>
          <a:bodyPr wrap="square" tIns="45720">
            <a:spAutoFit/>
          </a:bodyPr>
          <a:lstStyle/>
          <a:p>
            <a:pPr marL="231775" lvl="0" indent="-231775">
              <a:spcBef>
                <a:spcPts val="1800"/>
              </a:spcBef>
              <a:buFont typeface="Wingdings" pitchFamily="2" charset="2"/>
              <a:buChar char="§"/>
            </a:pPr>
            <a:endParaRPr lang="es-ES" sz="2000" dirty="0"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xmlns="" id="{0765005E-6FBC-45E3-96AE-F32D778F9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27532"/>
              </p:ext>
            </p:extLst>
          </p:nvPr>
        </p:nvGraphicFramePr>
        <p:xfrm>
          <a:off x="1066800" y="1314510"/>
          <a:ext cx="6721000" cy="1624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436">
                  <a:extLst>
                    <a:ext uri="{9D8B030D-6E8A-4147-A177-3AD203B41FA5}">
                      <a16:colId xmlns:a16="http://schemas.microsoft.com/office/drawing/2014/main" xmlns="" val="1408849047"/>
                    </a:ext>
                  </a:extLst>
                </a:gridCol>
                <a:gridCol w="1245436">
                  <a:extLst>
                    <a:ext uri="{9D8B030D-6E8A-4147-A177-3AD203B41FA5}">
                      <a16:colId xmlns:a16="http://schemas.microsoft.com/office/drawing/2014/main" xmlns="" val="3365655287"/>
                    </a:ext>
                  </a:extLst>
                </a:gridCol>
                <a:gridCol w="1245436">
                  <a:extLst>
                    <a:ext uri="{9D8B030D-6E8A-4147-A177-3AD203B41FA5}">
                      <a16:colId xmlns:a16="http://schemas.microsoft.com/office/drawing/2014/main" xmlns="" val="677296095"/>
                    </a:ext>
                  </a:extLst>
                </a:gridCol>
                <a:gridCol w="1492346">
                  <a:extLst>
                    <a:ext uri="{9D8B030D-6E8A-4147-A177-3AD203B41FA5}">
                      <a16:colId xmlns:a16="http://schemas.microsoft.com/office/drawing/2014/main" xmlns="" val="3778061817"/>
                    </a:ext>
                  </a:extLst>
                </a:gridCol>
                <a:gridCol w="1492346">
                  <a:extLst>
                    <a:ext uri="{9D8B030D-6E8A-4147-A177-3AD203B41FA5}">
                      <a16:colId xmlns:a16="http://schemas.microsoft.com/office/drawing/2014/main" xmlns="" val="3591470101"/>
                    </a:ext>
                  </a:extLst>
                </a:gridCol>
              </a:tblGrid>
              <a:tr h="2372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Modelo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Análisis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2883541"/>
                  </a:ext>
                </a:extLst>
              </a:tr>
              <a:tr h="47450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Corte columnas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Corte pilotes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Flexocompresión pilotes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3183641"/>
                  </a:ext>
                </a:extLst>
              </a:tr>
              <a:tr h="35504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SAP 2000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Columna central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Pilote externo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Pilote central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0015560"/>
                  </a:ext>
                </a:extLst>
              </a:tr>
              <a:tr h="3310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1b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 falla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Pilote externo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Pilote central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3979622"/>
                  </a:ext>
                </a:extLst>
              </a:tr>
              <a:tr h="2265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effectLst/>
                        </a:rPr>
                        <a:t>OpenSees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1c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Columna externa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Pilote </a:t>
                      </a:r>
                      <a:r>
                        <a:rPr lang="es-MX" sz="1200">
                          <a:effectLst/>
                        </a:rPr>
                        <a:t>externo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Pilote externo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6615641"/>
                  </a:ext>
                </a:extLst>
              </a:tr>
            </a:tbl>
          </a:graphicData>
        </a:graphic>
      </p:graphicFrame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xmlns="" id="{BDE7C502-F026-4ED9-BCBC-CCBE52966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97598"/>
              </p:ext>
            </p:extLst>
          </p:nvPr>
        </p:nvGraphicFramePr>
        <p:xfrm>
          <a:off x="1534755" y="3200400"/>
          <a:ext cx="6145878" cy="3341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387">
                  <a:extLst>
                    <a:ext uri="{9D8B030D-6E8A-4147-A177-3AD203B41FA5}">
                      <a16:colId xmlns:a16="http://schemas.microsoft.com/office/drawing/2014/main" xmlns="" val="2621980202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3144696438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2663669971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3022436929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3480977991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204607288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1150261417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3425320318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889048720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553093359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1080680271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154748629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3655032176"/>
                    </a:ext>
                  </a:extLst>
                </a:gridCol>
                <a:gridCol w="378291">
                  <a:extLst>
                    <a:ext uri="{9D8B030D-6E8A-4147-A177-3AD203B41FA5}">
                      <a16:colId xmlns:a16="http://schemas.microsoft.com/office/drawing/2014/main" xmlns="" val="1424602977"/>
                    </a:ext>
                  </a:extLst>
                </a:gridCol>
                <a:gridCol w="459354">
                  <a:extLst>
                    <a:ext uri="{9D8B030D-6E8A-4147-A177-3AD203B41FA5}">
                      <a16:colId xmlns:a16="http://schemas.microsoft.com/office/drawing/2014/main" xmlns="" val="1650267994"/>
                    </a:ext>
                  </a:extLst>
                </a:gridCol>
                <a:gridCol w="459354">
                  <a:extLst>
                    <a:ext uri="{9D8B030D-6E8A-4147-A177-3AD203B41FA5}">
                      <a16:colId xmlns:a16="http://schemas.microsoft.com/office/drawing/2014/main" xmlns="" val="2636071054"/>
                    </a:ext>
                  </a:extLst>
                </a:gridCol>
              </a:tblGrid>
              <a:tr h="251227">
                <a:tc>
                  <a:txBody>
                    <a:bodyPr/>
                    <a:lstStyle/>
                    <a:p>
                      <a:endParaRPr lang="es-C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C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3.3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4.3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5.3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6.3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7.3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8.3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9.3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10.3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11.3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12.3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13.3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14.3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44055488"/>
                  </a:ext>
                </a:extLst>
              </a:tr>
              <a:tr h="5150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Columnas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wordArtVert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1a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0.99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0.98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0.97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0.96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0.95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0.94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0.93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0.91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0.90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0.89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0.86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0.77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29058230"/>
                  </a:ext>
                </a:extLst>
              </a:tr>
              <a:tr h="51501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1b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1.05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1.27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1.34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1.42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1.51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1.59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1.68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1.81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1.79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74573524"/>
                  </a:ext>
                </a:extLst>
              </a:tr>
              <a:tr h="51501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1c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0.86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1.22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1.42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1.28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1.60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1.91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1.98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3.30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74722694"/>
                  </a:ext>
                </a:extLst>
              </a:tr>
              <a:tr h="5150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Pilotes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wordArtVert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1a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1.25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1.32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1.38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1.43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1.47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1.51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1.47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0.71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0.46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0.29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1.72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76122368"/>
                  </a:ext>
                </a:extLst>
              </a:tr>
              <a:tr h="51501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1b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1.25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1.17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1.17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1.28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1.41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1.56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1.71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1.84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1.59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0.69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0.51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3.84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69326891"/>
                  </a:ext>
                </a:extLst>
              </a:tr>
              <a:tr h="51501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1c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1.19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1.33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1.47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1.36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1.29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1.33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1.69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2.09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1.49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1.33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0.60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10.56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5442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0915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3988" y="914400"/>
            <a:ext cx="8990012" cy="400110"/>
          </a:xfrm>
          <a:prstGeom prst="rect">
            <a:avLst/>
          </a:prstGeom>
        </p:spPr>
        <p:txBody>
          <a:bodyPr wrap="square" tIns="45720">
            <a:spAutoFit/>
          </a:bodyPr>
          <a:lstStyle/>
          <a:p>
            <a:pPr marL="231775" lvl="0" indent="-231775">
              <a:spcBef>
                <a:spcPts val="1800"/>
              </a:spcBef>
              <a:buFont typeface="Wingdings" pitchFamily="2" charset="2"/>
              <a:buChar char="§"/>
            </a:pPr>
            <a:endParaRPr lang="es-ES" sz="2000" dirty="0"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72227" y="1676400"/>
            <a:ext cx="783837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Peligro de socavación sísmica es un factor </a:t>
            </a:r>
            <a:r>
              <a:rPr lang="es-ES_tradnl" b="1" dirty="0" smtClean="0"/>
              <a:t>importante en el diseño </a:t>
            </a:r>
            <a:r>
              <a:rPr lang="es-ES_tradnl" dirty="0" smtClean="0"/>
              <a:t>y relacionado con </a:t>
            </a:r>
            <a:r>
              <a:rPr lang="es-ES_tradnl" b="1" dirty="0" smtClean="0"/>
              <a:t>temas de mantenimiento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Debe realizarse un </a:t>
            </a:r>
            <a:r>
              <a:rPr lang="es-ES_tradnl" b="1" dirty="0" smtClean="0"/>
              <a:t>estudio en conjunto</a:t>
            </a:r>
            <a:r>
              <a:rPr lang="es-ES_tradnl" dirty="0" smtClean="0"/>
              <a:t> entre ing. Hidráulicos y Estructurales para analizar el impacto que tiene la socavación en el comportamiento del puente</a:t>
            </a:r>
          </a:p>
          <a:p>
            <a:endParaRPr lang="es-ES_tradnl" dirty="0"/>
          </a:p>
          <a:p>
            <a:r>
              <a:rPr lang="es-ES_tradnl" dirty="0" smtClean="0"/>
              <a:t>Error en la estimación de socavación puede </a:t>
            </a:r>
            <a:r>
              <a:rPr lang="es-ES_tradnl" b="1" dirty="0" smtClean="0"/>
              <a:t>aumentar el corte sísmico</a:t>
            </a:r>
            <a:r>
              <a:rPr lang="es-ES_tradnl" dirty="0" smtClean="0"/>
              <a:t> en zonas que no están protegidas por capacidad (Columna de cepa o pilote)</a:t>
            </a:r>
          </a:p>
          <a:p>
            <a:endParaRPr lang="es-ES_tradnl" dirty="0"/>
          </a:p>
          <a:p>
            <a:r>
              <a:rPr lang="es-ES_tradnl" dirty="0" smtClean="0"/>
              <a:t>Se propone realizar al menos </a:t>
            </a:r>
            <a:r>
              <a:rPr lang="es-ES_tradnl" b="1" dirty="0" smtClean="0"/>
              <a:t>cuatro escenarios de socavación</a:t>
            </a:r>
            <a:r>
              <a:rPr lang="es-ES_tradnl" dirty="0" smtClean="0"/>
              <a:t>, una vez determinada la profundidad de socavación (actualmente en revisión en el MOP) y </a:t>
            </a:r>
            <a:r>
              <a:rPr lang="es-ES_tradnl" b="1" dirty="0" smtClean="0"/>
              <a:t>análisis específicos </a:t>
            </a:r>
            <a:r>
              <a:rPr lang="es-ES_tradnl" dirty="0" smtClean="0"/>
              <a:t>en puentes con incertidumbre en la profundidad de socavación</a:t>
            </a:r>
          </a:p>
          <a:p>
            <a:endParaRPr lang="es-ES_tradnl" dirty="0"/>
          </a:p>
          <a:p>
            <a:r>
              <a:rPr lang="es-ES_tradnl" dirty="0" smtClean="0"/>
              <a:t>Se invita a participar en el </a:t>
            </a:r>
            <a:r>
              <a:rPr lang="es-ES_tradnl" b="1" dirty="0" smtClean="0"/>
              <a:t>Comité Nacional de Puentes</a:t>
            </a:r>
            <a:endParaRPr lang="es-ES_tradnl" b="1" dirty="0"/>
          </a:p>
          <a:p>
            <a:endParaRPr lang="es-ES_tradnl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68" y="5105400"/>
            <a:ext cx="2218418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61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1679" y="3658325"/>
            <a:ext cx="2914649" cy="348047"/>
          </a:xfrm>
        </p:spPr>
        <p:txBody>
          <a:bodyPr>
            <a:normAutofit fontScale="92500"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  <a:latin typeface="+mj-lt"/>
              </a:rPr>
              <a:t>Mecánica de Fluidos – ING3120 – P1-1 /2014S1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62000" y="2667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/>
              <a:t>Peligro de </a:t>
            </a:r>
            <a:r>
              <a:rPr lang="es-CL" sz="2800" b="1" dirty="0" smtClean="0"/>
              <a:t>socavación sísmica </a:t>
            </a:r>
            <a:r>
              <a:rPr lang="es-CL" sz="2800" b="1" dirty="0"/>
              <a:t>en puentes. </a:t>
            </a:r>
            <a:endParaRPr lang="es-CL" sz="2800" b="1" dirty="0" smtClean="0"/>
          </a:p>
          <a:p>
            <a:pPr algn="ctr"/>
            <a:r>
              <a:rPr lang="es-CL" sz="2000" b="1" dirty="0" smtClean="0"/>
              <a:t>Análisis críticos </a:t>
            </a:r>
            <a:r>
              <a:rPr lang="es-CL" sz="2000" b="1" dirty="0"/>
              <a:t>desde la perspectiva estructural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143000" y="3894881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 smtClean="0"/>
              <a:t>Matías A. Valenzuela</a:t>
            </a:r>
          </a:p>
          <a:p>
            <a:pPr algn="ctr"/>
            <a:endParaRPr lang="es-ES_tradnl" sz="1400" b="1" dirty="0"/>
          </a:p>
          <a:p>
            <a:pPr algn="ctr"/>
            <a:r>
              <a:rPr lang="es-ES_tradnl" sz="1400" b="1" dirty="0" smtClean="0"/>
              <a:t>Contacto: matias.valenzuela@pucv.cl</a:t>
            </a:r>
            <a:endParaRPr lang="es-CL" sz="1400" b="1" dirty="0" smtClean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4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lahar_tangiw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2railTr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933825"/>
            <a:ext cx="4533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The most horrific collapse of brid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32099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le:Malahide brid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41052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img0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36838"/>
            <a:ext cx="16605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19200" y="3048000"/>
            <a:ext cx="79248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en-GB" altLang="en-US" sz="3200" dirty="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200" dirty="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600" b="1" i="0" dirty="0">
              <a:latin typeface="Helvetica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endParaRPr lang="es-ES_tradnl" altLang="en-US" sz="2000" b="1" i="0" dirty="0">
              <a:latin typeface="Helvetica" panose="020B0604020202020204" pitchFamily="34" charset="0"/>
              <a:sym typeface="Marlett" pitchFamily="2" charset="2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6626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n-US" sz="1600" dirty="0"/>
              <a:t>Estudios Hidrológicos e Hidráulicos:</a:t>
            </a:r>
          </a:p>
          <a:p>
            <a:pPr algn="just"/>
            <a:r>
              <a:rPr lang="es-CL" altLang="en-US" sz="1600" dirty="0"/>
              <a:t>				</a:t>
            </a:r>
          </a:p>
          <a:p>
            <a:pPr algn="just"/>
            <a:r>
              <a:rPr lang="es-CL" altLang="en-US" sz="1600" dirty="0"/>
              <a:t>			</a:t>
            </a:r>
          </a:p>
          <a:p>
            <a:pPr algn="just"/>
            <a:endParaRPr lang="es-ES" altLang="en-US" sz="1600" dirty="0"/>
          </a:p>
          <a:p>
            <a:pPr algn="just"/>
            <a:endParaRPr lang="es-ES" altLang="en-US" sz="1600" b="1" dirty="0"/>
          </a:p>
          <a:p>
            <a:pPr algn="just"/>
            <a:endParaRPr lang="es-ES" altLang="en-US" sz="1600" b="1" dirty="0"/>
          </a:p>
          <a:p>
            <a:pPr algn="just"/>
            <a:endParaRPr lang="es-ES" altLang="en-US" sz="1600" dirty="0"/>
          </a:p>
          <a:p>
            <a:pPr algn="just"/>
            <a:endParaRPr lang="es-CL" altLang="en-US" sz="1600" dirty="0"/>
          </a:p>
          <a:p>
            <a:pPr algn="just"/>
            <a:endParaRPr lang="es-CL" altLang="en-US" sz="1600" dirty="0"/>
          </a:p>
          <a:p>
            <a:pPr algn="just"/>
            <a:endParaRPr lang="es-ES" altLang="en-US" sz="1600" dirty="0">
              <a:latin typeface="DTLCaspariT" pitchFamily="34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295775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 dirty="0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408146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 dirty="0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50900" y="1151681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/>
              <a:t>Manual de Carreteras</a:t>
            </a:r>
            <a:endParaRPr lang="es-CL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3363362" y="1981199"/>
            <a:ext cx="550441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3.1002.3: Ingeniería Básica – Aspectos de Hidrología Drenaje e Hidráulica Fluvial para Puentes</a:t>
            </a:r>
          </a:p>
          <a:p>
            <a:endParaRPr lang="es-ES_tradnl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Aspecto General: Procedimiento e instrucciones directamente aplicables al diseño</a:t>
            </a:r>
          </a:p>
          <a:p>
            <a:endParaRPr lang="es-ES_tradnl" sz="1400" b="1" dirty="0" smtClean="0"/>
          </a:p>
          <a:p>
            <a:endParaRPr lang="es-ES_tradnl" sz="1400" b="1" dirty="0"/>
          </a:p>
          <a:p>
            <a:endParaRPr lang="es-ES_tradnl" sz="1400" b="1" dirty="0"/>
          </a:p>
          <a:p>
            <a:r>
              <a:rPr lang="es-ES_tradnl" b="1" dirty="0"/>
              <a:t>3.1002.302 La hidrología o cálculo de Caudales solicitantes</a:t>
            </a:r>
          </a:p>
          <a:p>
            <a:endParaRPr lang="es-ES_tradnl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Caudales solicitantes: permanente, </a:t>
            </a:r>
            <a:r>
              <a:rPr lang="es-ES_tradnl" sz="1400" b="1" dirty="0" err="1" smtClean="0"/>
              <a:t>impermanente</a:t>
            </a:r>
            <a:r>
              <a:rPr lang="es-ES_tradnl" sz="1400" b="1" dirty="0" smtClean="0"/>
              <a:t>, superficiales o subterráneos.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Caudal Superficial: Diseño consideran gasto máximo instantáneo, asociado a un Periodo de Retorno seleccionado considerando Importancia del puente</a:t>
            </a:r>
            <a:endParaRPr lang="es-CL" sz="1400" b="1" dirty="0"/>
          </a:p>
        </p:txBody>
      </p:sp>
      <p:pic>
        <p:nvPicPr>
          <p:cNvPr id="2050" name="Picture 2" descr="Resultado de imagen para Manual de carreteras Vol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3504"/>
            <a:ext cx="3122594" cy="44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19200" y="3048000"/>
            <a:ext cx="79248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600" b="1" i="0">
              <a:latin typeface="Helvetica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endParaRPr lang="es-ES_tradnl" altLang="en-US" sz="2000" b="1" i="0">
              <a:latin typeface="Helvetica" panose="020B0604020202020204" pitchFamily="34" charset="0"/>
              <a:sym typeface="Marlett" pitchFamily="2" charset="2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6626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n-US" sz="1600"/>
              <a:t>Estudios Hidrológicos e Hidráulicos:</a:t>
            </a:r>
          </a:p>
          <a:p>
            <a:pPr algn="just"/>
            <a:r>
              <a:rPr lang="es-CL" altLang="en-US" sz="1600"/>
              <a:t>				</a:t>
            </a:r>
          </a:p>
          <a:p>
            <a:pPr algn="just"/>
            <a:r>
              <a:rPr lang="es-CL" altLang="en-US" sz="1600"/>
              <a:t>			</a:t>
            </a:r>
          </a:p>
          <a:p>
            <a:pPr algn="just"/>
            <a:endParaRPr lang="es-ES" altLang="en-US" sz="1600"/>
          </a:p>
          <a:p>
            <a:pPr algn="just"/>
            <a:endParaRPr lang="es-ES" altLang="en-US" sz="1600" b="1"/>
          </a:p>
          <a:p>
            <a:pPr algn="just"/>
            <a:endParaRPr lang="es-ES" altLang="en-US" sz="1600" b="1"/>
          </a:p>
          <a:p>
            <a:pPr algn="just"/>
            <a:endParaRPr lang="es-ES" altLang="en-US" sz="1600"/>
          </a:p>
          <a:p>
            <a:pPr algn="just"/>
            <a:endParaRPr lang="es-CL" altLang="en-US" sz="1600"/>
          </a:p>
          <a:p>
            <a:pPr algn="just"/>
            <a:endParaRPr lang="es-CL" altLang="en-US" sz="1600"/>
          </a:p>
          <a:p>
            <a:pPr algn="just"/>
            <a:endParaRPr lang="es-ES" altLang="en-US" sz="1600">
              <a:latin typeface="DTLCaspariT" pitchFamily="34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295775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408146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50900" y="1151681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/>
              <a:t>Manual de Carreteras</a:t>
            </a:r>
            <a:endParaRPr lang="es-CL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3363361" y="2590800"/>
            <a:ext cx="55044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3.1002.302 </a:t>
            </a:r>
            <a:r>
              <a:rPr lang="es-ES_tradnl" b="1" dirty="0"/>
              <a:t>La hidrología o cálculo de Caudales solicitantes</a:t>
            </a:r>
          </a:p>
          <a:p>
            <a:endParaRPr lang="es-ES_tradnl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Métodos de cálculo de crecidas: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Directo: estadística </a:t>
            </a:r>
            <a:r>
              <a:rPr lang="es-ES_tradnl" sz="1400" b="1" dirty="0" err="1" smtClean="0"/>
              <a:t>fluviométrica</a:t>
            </a:r>
            <a:r>
              <a:rPr lang="es-ES_tradnl" sz="1400" b="1" dirty="0" smtClean="0"/>
              <a:t> de zona de control (Puente)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Regionales (procedimientos estadísticos), para uso en cuencas sin información o referenciales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CL" sz="1400" b="1" dirty="0"/>
          </a:p>
        </p:txBody>
      </p:sp>
      <p:pic>
        <p:nvPicPr>
          <p:cNvPr id="2050" name="Picture 2" descr="Resultado de imagen para Manual de carreteras Vol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3504"/>
            <a:ext cx="3122594" cy="44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19200" y="3048000"/>
            <a:ext cx="79248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600" b="1" i="0">
              <a:latin typeface="Helvetica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endParaRPr lang="es-ES_tradnl" altLang="en-US" sz="2000" b="1" i="0">
              <a:latin typeface="Helvetica" panose="020B0604020202020204" pitchFamily="34" charset="0"/>
              <a:sym typeface="Marlett" pitchFamily="2" charset="2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6626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n-US" sz="1600"/>
              <a:t>Estudios Hidrológicos e Hidráulicos:</a:t>
            </a:r>
          </a:p>
          <a:p>
            <a:pPr algn="just"/>
            <a:r>
              <a:rPr lang="es-CL" altLang="en-US" sz="1600"/>
              <a:t>				</a:t>
            </a:r>
          </a:p>
          <a:p>
            <a:pPr algn="just"/>
            <a:r>
              <a:rPr lang="es-CL" altLang="en-US" sz="1600"/>
              <a:t>			</a:t>
            </a:r>
          </a:p>
          <a:p>
            <a:pPr algn="just"/>
            <a:endParaRPr lang="es-ES" altLang="en-US" sz="1600"/>
          </a:p>
          <a:p>
            <a:pPr algn="just"/>
            <a:endParaRPr lang="es-ES" altLang="en-US" sz="1600" b="1"/>
          </a:p>
          <a:p>
            <a:pPr algn="just"/>
            <a:endParaRPr lang="es-ES" altLang="en-US" sz="1600" b="1"/>
          </a:p>
          <a:p>
            <a:pPr algn="just"/>
            <a:endParaRPr lang="es-ES" altLang="en-US" sz="1600"/>
          </a:p>
          <a:p>
            <a:pPr algn="just"/>
            <a:endParaRPr lang="es-CL" altLang="en-US" sz="1600"/>
          </a:p>
          <a:p>
            <a:pPr algn="just"/>
            <a:endParaRPr lang="es-CL" altLang="en-US" sz="1600"/>
          </a:p>
          <a:p>
            <a:pPr algn="just"/>
            <a:endParaRPr lang="es-ES" altLang="en-US" sz="1600">
              <a:latin typeface="DTLCaspariT" pitchFamily="34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295775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408146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50900" y="1151681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/>
              <a:t>Manual de Carreteras</a:t>
            </a:r>
            <a:endParaRPr lang="es-CL" sz="2000" b="1" dirty="0"/>
          </a:p>
        </p:txBody>
      </p:sp>
      <p:pic>
        <p:nvPicPr>
          <p:cNvPr id="2050" name="Picture 2" descr="Resultado de imagen para Manual de carreteras Vol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2" y="1377482"/>
            <a:ext cx="2043766" cy="289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805786"/>
            <a:ext cx="5562600" cy="244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4495800"/>
            <a:ext cx="66198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819400" y="5181600"/>
            <a:ext cx="26312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219200" y="5310850"/>
            <a:ext cx="472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781800" y="5310850"/>
            <a:ext cx="823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219200" y="5451675"/>
            <a:ext cx="1600200" cy="18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934675" y="611915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19200" y="3048000"/>
            <a:ext cx="79248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600" b="1" i="0">
              <a:latin typeface="Helvetica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endParaRPr lang="es-ES_tradnl" altLang="en-US" sz="2000" b="1" i="0">
              <a:latin typeface="Helvetica" panose="020B0604020202020204" pitchFamily="34" charset="0"/>
              <a:sym typeface="Marlett" pitchFamily="2" charset="2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6626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n-US" sz="1600"/>
              <a:t>Estudios Hidrológicos e Hidráulicos:</a:t>
            </a:r>
          </a:p>
          <a:p>
            <a:pPr algn="just"/>
            <a:r>
              <a:rPr lang="es-CL" altLang="en-US" sz="1600"/>
              <a:t>				</a:t>
            </a:r>
          </a:p>
          <a:p>
            <a:pPr algn="just"/>
            <a:r>
              <a:rPr lang="es-CL" altLang="en-US" sz="1600"/>
              <a:t>			</a:t>
            </a:r>
          </a:p>
          <a:p>
            <a:pPr algn="just"/>
            <a:endParaRPr lang="es-ES" altLang="en-US" sz="1600"/>
          </a:p>
          <a:p>
            <a:pPr algn="just"/>
            <a:endParaRPr lang="es-ES" altLang="en-US" sz="1600" b="1"/>
          </a:p>
          <a:p>
            <a:pPr algn="just"/>
            <a:endParaRPr lang="es-ES" altLang="en-US" sz="1600" b="1"/>
          </a:p>
          <a:p>
            <a:pPr algn="just"/>
            <a:endParaRPr lang="es-ES" altLang="en-US" sz="1600"/>
          </a:p>
          <a:p>
            <a:pPr algn="just"/>
            <a:endParaRPr lang="es-CL" altLang="en-US" sz="1600"/>
          </a:p>
          <a:p>
            <a:pPr algn="just"/>
            <a:endParaRPr lang="es-CL" altLang="en-US" sz="1600"/>
          </a:p>
          <a:p>
            <a:pPr algn="just"/>
            <a:endParaRPr lang="es-ES" altLang="en-US" sz="1600">
              <a:latin typeface="DTLCaspariT" pitchFamily="34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295775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408146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50900" y="1151681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/>
              <a:t>Manual de Carreteras</a:t>
            </a:r>
            <a:endParaRPr lang="es-CL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3363361" y="2590800"/>
            <a:ext cx="55044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3.1004.101 Objetivos, Principio e Hipótesis Básicas</a:t>
            </a:r>
            <a:endParaRPr lang="es-ES_tradnl" b="1" dirty="0"/>
          </a:p>
          <a:p>
            <a:endParaRPr lang="es-ES_tradnl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Puentes no mayor a 70 metros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Vida útil estimada 50 años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Periodo de retorno sísmico medio 475 años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Nivel de desempeño: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Resistan sin daño, rango elástico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Limiten daños en elemento son estructurales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Eviten su colapso. Zonas reparables.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_tradnl" sz="1400" b="1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es-ES_tradnl" sz="1400" b="1" dirty="0" smtClean="0"/>
              <a:t>Aplicable a todo el territorio de Chile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s-ES_tradnl" sz="1400" b="1" dirty="0" smtClean="0"/>
              <a:t>Categoría de Comportamiento Sísmico (CCS)</a:t>
            </a:r>
            <a:endParaRPr lang="es-ES_tradnl" sz="14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Aceleración máxima del suelo </a:t>
            </a:r>
            <a:r>
              <a:rPr lang="es-ES_tradnl" sz="1400" b="1" dirty="0" err="1" smtClean="0"/>
              <a:t>Ao</a:t>
            </a:r>
            <a:endParaRPr lang="es-ES_tradnl" sz="1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Coeficiente de Importancia (CI)</a:t>
            </a:r>
          </a:p>
        </p:txBody>
      </p:sp>
      <p:pic>
        <p:nvPicPr>
          <p:cNvPr id="2050" name="Picture 2" descr="Resultado de imagen para Manual de carreteras Vol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3504"/>
            <a:ext cx="3122594" cy="44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19200" y="3048000"/>
            <a:ext cx="79248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600" b="1" i="0">
              <a:latin typeface="Helvetica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endParaRPr lang="es-ES_tradnl" altLang="en-US" sz="2000" b="1" i="0">
              <a:latin typeface="Helvetica" panose="020B0604020202020204" pitchFamily="34" charset="0"/>
              <a:sym typeface="Marlett" pitchFamily="2" charset="2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6626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n-US" sz="1600"/>
              <a:t>Estudios Hidrológicos e Hidráulicos:</a:t>
            </a:r>
          </a:p>
          <a:p>
            <a:pPr algn="just"/>
            <a:r>
              <a:rPr lang="es-CL" altLang="en-US" sz="1600"/>
              <a:t>				</a:t>
            </a:r>
          </a:p>
          <a:p>
            <a:pPr algn="just"/>
            <a:r>
              <a:rPr lang="es-CL" altLang="en-US" sz="1600"/>
              <a:t>			</a:t>
            </a:r>
          </a:p>
          <a:p>
            <a:pPr algn="just"/>
            <a:endParaRPr lang="es-ES" altLang="en-US" sz="1600"/>
          </a:p>
          <a:p>
            <a:pPr algn="just"/>
            <a:endParaRPr lang="es-ES" altLang="en-US" sz="1600" b="1"/>
          </a:p>
          <a:p>
            <a:pPr algn="just"/>
            <a:endParaRPr lang="es-ES" altLang="en-US" sz="1600" b="1"/>
          </a:p>
          <a:p>
            <a:pPr algn="just"/>
            <a:endParaRPr lang="es-ES" altLang="en-US" sz="1600"/>
          </a:p>
          <a:p>
            <a:pPr algn="just"/>
            <a:endParaRPr lang="es-CL" altLang="en-US" sz="1600"/>
          </a:p>
          <a:p>
            <a:pPr algn="just"/>
            <a:endParaRPr lang="es-CL" altLang="en-US" sz="1600"/>
          </a:p>
          <a:p>
            <a:pPr algn="just"/>
            <a:endParaRPr lang="es-ES" altLang="en-US" sz="1600">
              <a:latin typeface="DTLCaspariT" pitchFamily="34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295775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408146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50900" y="1151681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/>
              <a:t>Manual de Carreteras</a:t>
            </a:r>
            <a:endParaRPr lang="es-CL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3363361" y="2590800"/>
            <a:ext cx="55044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3.1004.101 Objetivos, Principio e Hipótesis Básicas</a:t>
            </a:r>
            <a:endParaRPr lang="es-ES_tradnl" b="1" dirty="0"/>
          </a:p>
          <a:p>
            <a:endParaRPr lang="es-ES_tradnl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Puentes no mayor a 70 metros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Vida útil estimada 50 años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Periodo de retorno sísmico medio 475 años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Nivel de desempeño: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Resistan sin daño, rango elástico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Limiten daños en elemento son estructurales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Eviten su colapso. Zonas reparables.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_tradnl" sz="1400" b="1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es-ES_tradnl" sz="1400" b="1" dirty="0" smtClean="0"/>
              <a:t>Aplicable a todo el territorio de Chile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s-ES_tradnl" sz="1400" b="1" dirty="0" smtClean="0"/>
              <a:t>Categoría de Comportamiento Sísmico (CCS)</a:t>
            </a:r>
            <a:endParaRPr lang="es-ES_tradnl" sz="14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Aceleración máxima del suelo </a:t>
            </a:r>
            <a:r>
              <a:rPr lang="es-ES_tradnl" sz="1400" b="1" dirty="0" err="1" smtClean="0"/>
              <a:t>Ao</a:t>
            </a:r>
            <a:endParaRPr lang="es-ES_tradnl" sz="1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1400" b="1" dirty="0" smtClean="0"/>
              <a:t>Coeficiente de Importancia (CI)</a:t>
            </a:r>
          </a:p>
        </p:txBody>
      </p:sp>
      <p:pic>
        <p:nvPicPr>
          <p:cNvPr id="2050" name="Picture 2" descr="Resultado de imagen para Manual de carreteras Vol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3504"/>
            <a:ext cx="3122594" cy="44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19200" y="3048000"/>
            <a:ext cx="79248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200">
              <a:latin typeface="Univers" pitchFamily="34" charset="0"/>
            </a:endParaRPr>
          </a:p>
          <a:p>
            <a:pPr algn="r">
              <a:spcBef>
                <a:spcPct val="20000"/>
              </a:spcBef>
            </a:pPr>
            <a:endParaRPr lang="en-GB" altLang="en-US" sz="3600" b="1" i="0">
              <a:latin typeface="Helvetica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endParaRPr lang="es-ES_tradnl" altLang="en-US" sz="2000" b="1" i="0">
              <a:latin typeface="Helvetica" panose="020B0604020202020204" pitchFamily="34" charset="0"/>
              <a:sym typeface="Marlett" pitchFamily="2" charset="2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6626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n-US" sz="1600"/>
              <a:t>Estudios Hidrológicos e Hidráulicos:</a:t>
            </a:r>
          </a:p>
          <a:p>
            <a:pPr algn="just"/>
            <a:r>
              <a:rPr lang="es-CL" altLang="en-US" sz="1600"/>
              <a:t>				</a:t>
            </a:r>
          </a:p>
          <a:p>
            <a:pPr algn="just"/>
            <a:r>
              <a:rPr lang="es-CL" altLang="en-US" sz="1600"/>
              <a:t>			</a:t>
            </a:r>
          </a:p>
          <a:p>
            <a:pPr algn="just"/>
            <a:endParaRPr lang="es-ES" altLang="en-US" sz="1600"/>
          </a:p>
          <a:p>
            <a:pPr algn="just"/>
            <a:endParaRPr lang="es-ES" altLang="en-US" sz="1600" b="1"/>
          </a:p>
          <a:p>
            <a:pPr algn="just"/>
            <a:endParaRPr lang="es-ES" altLang="en-US" sz="1600" b="1"/>
          </a:p>
          <a:p>
            <a:pPr algn="just"/>
            <a:endParaRPr lang="es-ES" altLang="en-US" sz="1600"/>
          </a:p>
          <a:p>
            <a:pPr algn="just"/>
            <a:endParaRPr lang="es-CL" altLang="en-US" sz="1600"/>
          </a:p>
          <a:p>
            <a:pPr algn="just"/>
            <a:endParaRPr lang="es-CL" altLang="en-US" sz="1600"/>
          </a:p>
          <a:p>
            <a:pPr algn="just"/>
            <a:endParaRPr lang="es-ES" altLang="en-US" sz="1600">
              <a:latin typeface="DTLCaspariT" pitchFamily="34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295775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408146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CL" alt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FF60ACFA-6EE3-4D41-AA51-0F93C7C9AB15}"/>
              </a:ext>
            </a:extLst>
          </p:cNvPr>
          <p:cNvSpPr txBox="1"/>
          <p:nvPr/>
        </p:nvSpPr>
        <p:spPr>
          <a:xfrm>
            <a:off x="0" y="1178"/>
            <a:ext cx="462465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XV Jornadas de Hidráulica Francisco Javier Domínguez</a:t>
            </a:r>
          </a:p>
          <a:p>
            <a:pPr algn="ctr"/>
            <a:endParaRPr lang="es-ES_tradnl" sz="1200" b="1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Simulación de Flujos en Ingeniería Hidráulica</a:t>
            </a: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613682" cy="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1" y="36631"/>
            <a:ext cx="1651989" cy="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50900" y="1151681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/>
              <a:t>Manual de Carreteras</a:t>
            </a:r>
            <a:endParaRPr lang="es-CL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3363361" y="2286000"/>
            <a:ext cx="550441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3.1004.306 Peligro de Socavación Sísmica (PSS)</a:t>
            </a:r>
            <a:endParaRPr lang="es-ES_tradnl" b="1" dirty="0"/>
          </a:p>
          <a:p>
            <a:endParaRPr lang="es-ES_tradnl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Alta probabilidad de socavación y sismo concomitante.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No hay recuperación de empotramiento original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Nivel de socavación remanente después de la socavación máxima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Importante en sistema hidráulico de torrente (no AASHTO)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 smtClean="0"/>
              <a:t>DV: socavación inferior (no menor al 50%)</a:t>
            </a:r>
          </a:p>
        </p:txBody>
      </p:sp>
      <p:pic>
        <p:nvPicPr>
          <p:cNvPr id="2050" name="Picture 2" descr="Resultado de imagen para Manual de carreteras Vol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3504"/>
            <a:ext cx="3122594" cy="44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32" y="4246890"/>
            <a:ext cx="58483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4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>
        <a:spAutoFit/>
      </a:bodyPr>
      <a:lstStyle>
        <a:defPPr marL="342900" indent="-342900">
          <a:spcBef>
            <a:spcPct val="20000"/>
          </a:spcBef>
          <a:buFont typeface="Wingdings" pitchFamily="2" charset="2"/>
          <a:buChar char="§"/>
          <a:defRPr sz="2400" b="1" u="sng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28054</TotalTime>
  <Words>1215</Words>
  <Application>Microsoft Office PowerPoint</Application>
  <PresentationFormat>Presentación en pantalla (4:3)</PresentationFormat>
  <Paragraphs>402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para la toma de decisión.</vt:lpstr>
      <vt:lpstr>Gestión</vt:lpstr>
      <vt:lpstr>Patologías</vt:lpstr>
      <vt:lpstr>Estructuración</vt:lpstr>
      <vt:lpstr>Ubicación</vt:lpstr>
      <vt:lpstr>Refuerzo Convencional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Owner</dc:creator>
  <cp:lastModifiedBy>Raul Vasquez Donoso (Vialidad)</cp:lastModifiedBy>
  <cp:revision>2221</cp:revision>
  <dcterms:created xsi:type="dcterms:W3CDTF">2013-04-17T15:01:09Z</dcterms:created>
  <dcterms:modified xsi:type="dcterms:W3CDTF">2018-10-24T22:41:24Z</dcterms:modified>
</cp:coreProperties>
</file>